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95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41" r:id="rId11"/>
    <p:sldId id="301" r:id="rId12"/>
    <p:sldId id="342" r:id="rId13"/>
    <p:sldId id="343" r:id="rId14"/>
    <p:sldId id="344" r:id="rId15"/>
    <p:sldId id="345" r:id="rId16"/>
    <p:sldId id="309" r:id="rId17"/>
    <p:sldId id="307" r:id="rId18"/>
    <p:sldId id="310" r:id="rId19"/>
    <p:sldId id="297" r:id="rId20"/>
    <p:sldId id="324" r:id="rId21"/>
    <p:sldId id="304" r:id="rId22"/>
    <p:sldId id="305" r:id="rId23"/>
    <p:sldId id="306" r:id="rId24"/>
    <p:sldId id="303" r:id="rId25"/>
    <p:sldId id="316" r:id="rId26"/>
    <p:sldId id="315" r:id="rId27"/>
    <p:sldId id="317" r:id="rId28"/>
    <p:sldId id="318" r:id="rId29"/>
    <p:sldId id="319" r:id="rId30"/>
    <p:sldId id="321" r:id="rId31"/>
    <p:sldId id="320" r:id="rId32"/>
    <p:sldId id="322" r:id="rId33"/>
    <p:sldId id="323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F907"/>
    <a:srgbClr val="FC4B04"/>
    <a:srgbClr val="FFC000"/>
    <a:srgbClr val="E7D7BE"/>
    <a:srgbClr val="87B7BB"/>
    <a:srgbClr val="F1B92E"/>
    <a:srgbClr val="447D91"/>
    <a:srgbClr val="D94E39"/>
    <a:srgbClr val="FB716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24" autoAdjust="0"/>
    <p:restoredTop sz="95214" autoAdjust="0"/>
  </p:normalViewPr>
  <p:slideViewPr>
    <p:cSldViewPr snapToGrid="0">
      <p:cViewPr varScale="1">
        <p:scale>
          <a:sx n="50" d="100"/>
          <a:sy n="50" d="100"/>
        </p:scale>
        <p:origin x="50" y="763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F7947-6078-442F-8FCB-C2CDC0B82743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24692-EC20-4CC4-A121-85C438EB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24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12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05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48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91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09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60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64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12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75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0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0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48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91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4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54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32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59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23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0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82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9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지역구 역시 마찬가지 굳이 언급한다면 강남구정도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86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36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43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1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495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44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324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0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72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2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91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65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4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24692-EC20-4CC4-A121-85C438EB64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7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pixabay.com/ko/%EC%A0%84%EC%9E%90-%EC%83%81%EA%B1%B0%EB%9E%98-%EA%B0%80%EA%B2%8C-%EC%95%84%EC%9D%B4%EC%86%8C%EB%A9%94%ED%8A%B8%EB%A6%AD-%EC%9D%B8%ED%84%B0%EB%84%B7-%EC%A3%BC%EB%AC%B8-2819730/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0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0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0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0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33">
            <a:extLst>
              <a:ext uri="{FF2B5EF4-FFF2-40B4-BE49-F238E27FC236}">
                <a16:creationId xmlns:a16="http://schemas.microsoft.com/office/drawing/2014/main" id="{35C9B408-1FB9-46F8-B363-DE4111D6EBDE}"/>
              </a:ext>
            </a:extLst>
          </p:cNvPr>
          <p:cNvSpPr/>
          <p:nvPr/>
        </p:nvSpPr>
        <p:spPr>
          <a:xfrm>
            <a:off x="478737" y="68210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671282" y="2481209"/>
            <a:ext cx="6904234" cy="173633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45597" y="3526341"/>
            <a:ext cx="5278184" cy="5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45597" y="3526342"/>
            <a:ext cx="1620000" cy="5617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705682" y="3429000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757502" y="3546543"/>
            <a:ext cx="393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GO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41305" y="3038901"/>
            <a:ext cx="486143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코로나로 인한 서울특별시 지역별 매출 변화 </a:t>
            </a:r>
            <a:endParaRPr lang="en-US" altLang="ko-KR" sz="28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9037C-4F37-42C6-BFC6-920EBA539F8F}"/>
              </a:ext>
            </a:extLst>
          </p:cNvPr>
          <p:cNvSpPr txBox="1"/>
          <p:nvPr/>
        </p:nvSpPr>
        <p:spPr>
          <a:xfrm>
            <a:off x="5086039" y="4112119"/>
            <a:ext cx="2074719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경제정보분석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분반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20170595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원성연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20170629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20180588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이수민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20180621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정혜리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8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29987 -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00065 -0.4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00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0013 -0.3983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00079 -0.4076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03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0013 -0.4057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3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00026 -0.405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25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-3.54167E-6 -0.407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" grpId="1" animBg="1"/>
      <p:bldP spid="8" grpId="0" animBg="1"/>
      <p:bldP spid="8" grpId="1" animBg="1"/>
      <p:bldP spid="8" grpId="2" animBg="1"/>
      <p:bldP spid="3" grpId="0" animBg="1"/>
      <p:bldP spid="3" grpId="1" animBg="1"/>
      <p:bldP spid="4" grpId="0"/>
      <p:bldP spid="4" grpId="1"/>
      <p:bldP spid="5" grpId="0"/>
      <p:bldP spid="5" grpId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46296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340670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집단감염 사례 분석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D88469-1BB1-45E0-A5FB-2DE77FBA9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584" y="2116143"/>
            <a:ext cx="3806785" cy="304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910EA0-07BC-4726-BF39-70D03A6DBE27}"/>
              </a:ext>
            </a:extLst>
          </p:cNvPr>
          <p:cNvSpPr txBox="1"/>
          <p:nvPr/>
        </p:nvSpPr>
        <p:spPr>
          <a:xfrm>
            <a:off x="946197" y="2140961"/>
            <a:ext cx="687544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</a:t>
            </a:r>
            <a:r>
              <a:rPr lang="ko-KR" altLang="en-US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클럽발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코로나 집단감염 이후 행정명령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유흥시설 운영 자제 권고 명령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대상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유흥시설 </a:t>
            </a:r>
            <a:b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클럽 등 유흥주점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감성주점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콜라텍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기간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2020.05.08 ~ 2020.06.07 (1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 간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연장 가능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34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522">
        <p:fade/>
      </p:transition>
    </mc:Choice>
    <mc:Fallback xmlns="">
      <p:transition spd="med" advTm="4852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464101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집단감염 사례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6C5A51-3D4E-4A4C-A981-C7AE1380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18" y="1482739"/>
            <a:ext cx="6914884" cy="4722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8130022" y="2570047"/>
            <a:ext cx="3682075" cy="17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 데이터 추출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columns :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99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15">
        <p:fade/>
      </p:transition>
    </mc:Choice>
    <mc:Fallback xmlns="">
      <p:transition spd="med" advTm="2211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464101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집단감염 사례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7329268" y="2570047"/>
            <a:ext cx="413590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카테고리가 같은 것끼리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groupby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매출액 합계 출력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57D8B-D5F3-4D4B-9A8F-7D7E0C05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03" y="1512104"/>
            <a:ext cx="5092505" cy="477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38">
        <p:fade/>
      </p:transition>
    </mc:Choice>
    <mc:Fallback xmlns="">
      <p:transition spd="med" advTm="1333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464101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집단감염 사례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7989028" y="2680973"/>
            <a:ext cx="4135901" cy="130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DataFrame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i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itaewon_before</a:t>
            </a:r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4/24 ~ 5/8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i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itaewon_after</a:t>
            </a:r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5/9 ~ 5/23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4A026-64E9-4A9A-9F38-C4857618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88" y="1454298"/>
            <a:ext cx="6587094" cy="48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039">
        <p:fade/>
      </p:transition>
    </mc:Choice>
    <mc:Fallback xmlns="">
      <p:transition spd="med" advTm="3203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464101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집단감염 사례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7313026" y="2484656"/>
            <a:ext cx="4135901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별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before, after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차이를 비교할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Itaewon_all.difference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매출 변화량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Itaewon_all.pct_ch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매출 변화율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A51C23-F158-4980-B9A9-9E0B8322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38" y="1568548"/>
            <a:ext cx="6009307" cy="45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132">
        <p:fade/>
      </p:transition>
    </mc:Choice>
    <mc:Fallback xmlns="">
      <p:transition spd="med" advTm="3113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481644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집단감염 사례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sorting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1746044" y="1482739"/>
            <a:ext cx="4135901" cy="462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매출이 가장 많이 증가한 카테고리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가구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유아원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의료용품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수입자동차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매출이 가장 많이 감소한 카테고리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서양음식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일반한식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유흥주점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2EB24-801D-4F4A-8CAA-F9D60EFA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02" y="2107232"/>
            <a:ext cx="4135901" cy="3787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754AE4-B046-4D23-B674-7B048EEA24A5}"/>
              </a:ext>
            </a:extLst>
          </p:cNvPr>
          <p:cNvSpPr txBox="1"/>
          <p:nvPr/>
        </p:nvSpPr>
        <p:spPr>
          <a:xfrm>
            <a:off x="6775502" y="1436672"/>
            <a:ext cx="413590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 변화</a:t>
            </a:r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기준으로 </a:t>
            </a:r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355125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593">
        <p:fade/>
      </p:transition>
    </mc:Choice>
    <mc:Fallback xmlns="">
      <p:transition spd="med" advTm="3959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481644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집단감염 사례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sorting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1753078" y="1361066"/>
            <a:ext cx="4135901" cy="504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변화율이 가장 높은 카테고리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양수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문화취미기타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기타건강식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페인트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유아원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사무서비스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변화율이 가장 낮은 카테고리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음수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통신기기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유흥주점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완구점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내의판매점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54AE4-B046-4D23-B674-7B048EEA24A5}"/>
              </a:ext>
            </a:extLst>
          </p:cNvPr>
          <p:cNvSpPr txBox="1"/>
          <p:nvPr/>
        </p:nvSpPr>
        <p:spPr>
          <a:xfrm>
            <a:off x="6775502" y="1436672"/>
            <a:ext cx="413590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 변화율</a:t>
            </a:r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기준으로 </a:t>
            </a:r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sorting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A2B81A-6F5B-43E6-9A83-5CCE84B4B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02" y="2065027"/>
            <a:ext cx="4187729" cy="40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3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397">
        <p:fade/>
      </p:transition>
    </mc:Choice>
    <mc:Fallback xmlns="">
      <p:transition spd="med" advTm="3539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470994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집단감염 사례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E292D9-0BA3-4929-A4BF-B8FA4862C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15" y="1202787"/>
            <a:ext cx="4715699" cy="514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C69FCF-D1C4-4B5C-BCD0-65936EB62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617" y="3305907"/>
            <a:ext cx="3802970" cy="26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2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804">
        <p:fade/>
      </p:transition>
    </mc:Choice>
    <mc:Fallback xmlns="">
      <p:transition spd="med" advTm="4280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470994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집단감염 사례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14D2C5-982E-41DE-BA32-9F3E9F69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33" y="1259571"/>
            <a:ext cx="4427265" cy="524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E1952D-A4ED-41D8-9DB1-D1FDB189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42" y="4262510"/>
            <a:ext cx="4334649" cy="15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342">
        <p:fade/>
      </p:transition>
    </mc:Choice>
    <mc:Fallback xmlns="">
      <p:transition spd="med" advTm="3534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389722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카테고리의 매출 분석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텍스트, 장난감, 레고이(가) 표시된 사진&#10;&#10;자동 생성된 설명">
            <a:extLst>
              <a:ext uri="{FF2B5EF4-FFF2-40B4-BE49-F238E27FC236}">
                <a16:creationId xmlns:a16="http://schemas.microsoft.com/office/drawing/2014/main" id="{98F3B4B0-6B68-45B0-B125-92BFAF0BC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02784" y="2179210"/>
            <a:ext cx="3489512" cy="322234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F2DBA6-1362-4AFB-B431-12892886FFC9}"/>
              </a:ext>
            </a:extLst>
          </p:cNvPr>
          <p:cNvSpPr txBox="1"/>
          <p:nvPr/>
        </p:nvSpPr>
        <p:spPr>
          <a:xfrm>
            <a:off x="7610902" y="1593137"/>
            <a:ext cx="169446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신발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626019-C495-4C06-B186-630458C9D4F7}"/>
              </a:ext>
            </a:extLst>
          </p:cNvPr>
          <p:cNvSpPr txBox="1"/>
          <p:nvPr/>
        </p:nvSpPr>
        <p:spPr>
          <a:xfrm>
            <a:off x="9223978" y="3429000"/>
            <a:ext cx="169446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정장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DCA723-DE62-45E2-AA41-BA952806AE54}"/>
              </a:ext>
            </a:extLst>
          </p:cNvPr>
          <p:cNvSpPr txBox="1"/>
          <p:nvPr/>
        </p:nvSpPr>
        <p:spPr>
          <a:xfrm>
            <a:off x="8566587" y="4817281"/>
            <a:ext cx="169446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가방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910689-33F8-477F-9A00-6DF6AAA73409}"/>
              </a:ext>
            </a:extLst>
          </p:cNvPr>
          <p:cNvSpPr txBox="1"/>
          <p:nvPr/>
        </p:nvSpPr>
        <p:spPr>
          <a:xfrm>
            <a:off x="2650237" y="5462355"/>
            <a:ext cx="211972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와이셔츠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6EEEB0-E60C-48AD-BB75-EF30DD640C11}"/>
              </a:ext>
            </a:extLst>
          </p:cNvPr>
          <p:cNvSpPr txBox="1"/>
          <p:nvPr/>
        </p:nvSpPr>
        <p:spPr>
          <a:xfrm>
            <a:off x="5947540" y="5700774"/>
            <a:ext cx="169446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캐쥬얼의류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BEB862-E773-45C9-AC47-CD134C696AB4}"/>
              </a:ext>
            </a:extLst>
          </p:cNvPr>
          <p:cNvSpPr txBox="1"/>
          <p:nvPr/>
        </p:nvSpPr>
        <p:spPr>
          <a:xfrm>
            <a:off x="3195468" y="1564666"/>
            <a:ext cx="169446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기타의류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67C540-52E8-460E-B9DD-3484E1E0EF9A}"/>
              </a:ext>
            </a:extLst>
          </p:cNvPr>
          <p:cNvSpPr txBox="1"/>
          <p:nvPr/>
        </p:nvSpPr>
        <p:spPr>
          <a:xfrm>
            <a:off x="5248765" y="1393804"/>
            <a:ext cx="169446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내의판매점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8C228-51E3-45A5-9FDB-68F043D718F9}"/>
              </a:ext>
            </a:extLst>
          </p:cNvPr>
          <p:cNvSpPr txBox="1"/>
          <p:nvPr/>
        </p:nvSpPr>
        <p:spPr>
          <a:xfrm>
            <a:off x="1889856" y="2408083"/>
            <a:ext cx="169446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아동의류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4306CA-AE68-4B88-B15B-393BD8BBC39C}"/>
              </a:ext>
            </a:extLst>
          </p:cNvPr>
          <p:cNvSpPr txBox="1"/>
          <p:nvPr/>
        </p:nvSpPr>
        <p:spPr>
          <a:xfrm>
            <a:off x="1963788" y="3762565"/>
            <a:ext cx="169446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단체복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FA39D1-1D97-4D35-8D5A-8CAC29A6AF0A}"/>
              </a:ext>
            </a:extLst>
          </p:cNvPr>
          <p:cNvSpPr txBox="1"/>
          <p:nvPr/>
        </p:nvSpPr>
        <p:spPr>
          <a:xfrm>
            <a:off x="8607676" y="2408083"/>
            <a:ext cx="169446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악세사리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E78DB9E-5FB7-47D7-9391-2062056D7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776">
        <p:fade/>
      </p:transition>
    </mc:Choice>
    <mc:Fallback xmlns="">
      <p:transition spd="med" advTm="27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575189" y="644968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E34703-3179-4833-B88F-2979B8C8EB5D}"/>
              </a:ext>
            </a:extLst>
          </p:cNvPr>
          <p:cNvGrpSpPr/>
          <p:nvPr/>
        </p:nvGrpSpPr>
        <p:grpSpPr>
          <a:xfrm>
            <a:off x="575189" y="222540"/>
            <a:ext cx="3185202" cy="908307"/>
            <a:chOff x="2811022" y="294480"/>
            <a:chExt cx="6569955" cy="908307"/>
          </a:xfrm>
        </p:grpSpPr>
        <p:sp>
          <p:nvSpPr>
            <p:cNvPr id="23" name="모서리가 둥근 직사각형 8">
              <a:extLst>
                <a:ext uri="{FF2B5EF4-FFF2-40B4-BE49-F238E27FC236}">
                  <a16:creationId xmlns:a16="http://schemas.microsoft.com/office/drawing/2014/main" id="{85A895B7-D477-4B9C-9011-CD2B74DE40FF}"/>
                </a:ext>
              </a:extLst>
            </p:cNvPr>
            <p:cNvSpPr/>
            <p:nvPr/>
          </p:nvSpPr>
          <p:spPr>
            <a:xfrm>
              <a:off x="2811022" y="294480"/>
              <a:ext cx="6569955" cy="908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E6BD3DA-CAC5-4230-AD5E-FFDA4E4168FF}"/>
                </a:ext>
              </a:extLst>
            </p:cNvPr>
            <p:cNvSpPr/>
            <p:nvPr/>
          </p:nvSpPr>
          <p:spPr>
            <a:xfrm>
              <a:off x="8151423" y="487101"/>
              <a:ext cx="1072555" cy="4966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19CFA4E-CF2E-4B83-84F9-80ABE9FD1D11}"/>
                </a:ext>
              </a:extLst>
            </p:cNvPr>
            <p:cNvSpPr/>
            <p:nvPr/>
          </p:nvSpPr>
          <p:spPr>
            <a:xfrm>
              <a:off x="4066947" y="435367"/>
              <a:ext cx="4146930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0)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소개</a:t>
              </a:r>
              <a:endParaRPr lang="en-US" altLang="ko-KR" sz="2400" b="1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682A46-A613-4A9A-83B2-D6FF93E6C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65" y="1097413"/>
            <a:ext cx="4560570" cy="115443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5BD68F-334A-44AD-8C79-DC20CA71DA84}"/>
              </a:ext>
            </a:extLst>
          </p:cNvPr>
          <p:cNvSpPr/>
          <p:nvPr/>
        </p:nvSpPr>
        <p:spPr>
          <a:xfrm>
            <a:off x="3939565" y="2475164"/>
            <a:ext cx="45605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~ 6.18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사이의 데이터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E676F-B6AF-4AF8-ABED-F25CACD6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795" y="3298649"/>
            <a:ext cx="2656109" cy="162665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237335-DD8F-4FE0-ACB1-06063A113062}"/>
              </a:ext>
            </a:extLst>
          </p:cNvPr>
          <p:cNvSpPr/>
          <p:nvPr/>
        </p:nvSpPr>
        <p:spPr>
          <a:xfrm flipH="1">
            <a:off x="3939565" y="5334789"/>
            <a:ext cx="500284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카드데이터와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유동인구데이터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07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776">
        <p:fade/>
      </p:transition>
    </mc:Choice>
    <mc:Fallback xmlns="">
      <p:transition spd="med" advTm="2777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1338" y="573028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3132589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보강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설명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529EC-0050-40F7-A95C-331F377D6C72}"/>
              </a:ext>
            </a:extLst>
          </p:cNvPr>
          <p:cNvSpPr txBox="1"/>
          <p:nvPr/>
        </p:nvSpPr>
        <p:spPr>
          <a:xfrm>
            <a:off x="1376770" y="2545272"/>
            <a:ext cx="9438458" cy="1215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전자상거래를 제외한 직접 거래만 포함된 자료입니다</a:t>
            </a:r>
            <a:r>
              <a:rPr lang="en-US" altLang="ko-KR" sz="2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도소매업 거래나</a:t>
            </a:r>
            <a:r>
              <a:rPr lang="en-US" altLang="ko-KR" sz="2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온라인쇼핑몰의 방문 거래는 포함되었습니다</a:t>
            </a:r>
            <a:r>
              <a:rPr lang="en-US" altLang="ko-KR" sz="2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01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16451" y="396802"/>
            <a:ext cx="5694188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안정기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사건 전후 분석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7989028" y="2680973"/>
            <a:ext cx="4135901" cy="2533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DataFrame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pre_regulation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2/16 ~ 2/29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i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aft_regulation</a:t>
            </a:r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3/02 ~ 3/15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pre_release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 4/05 ~ 4/18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after_release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4/20 ~ 5/03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08A8E7-14BE-4377-B4D4-FBE2142EA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09" y="1315714"/>
            <a:ext cx="6881578" cy="5136282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F60472C-745A-4EF7-A84A-15C010947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06">
        <p:fade/>
      </p:transition>
    </mc:Choice>
    <mc:Fallback xmlns="">
      <p:transition spd="med" advTm="232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행정동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8018391" y="1390159"/>
            <a:ext cx="4135901" cy="456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가장 많이 감소한 행정동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압구정동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청담동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서교동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삼성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가장 많이 증가한 행정동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사당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삼청동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갈현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3BD037-0527-441D-9E59-770656231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2" y="1507018"/>
            <a:ext cx="7114381" cy="4261584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8E77A98-19F6-489A-A069-AFF724E24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313">
        <p:fade/>
      </p:transition>
    </mc:Choice>
    <mc:Fallback xmlns="">
      <p:transition spd="med" advTm="29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9C61D816-D1F5-41BA-9569-6473B7CAC4B2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5ACF98-48CF-4CC0-A6B1-2E2FC39ACE18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BF67D-71FC-4DE1-9F61-F7EE14CA117A}"/>
              </a:ext>
            </a:extLst>
          </p:cNvPr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행정동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A33FB0-603B-4D57-BF8A-7688D4738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954" y="1466214"/>
            <a:ext cx="7105820" cy="4206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00ED9B-0988-4EA6-91CA-957A24FB56A6}"/>
              </a:ext>
            </a:extLst>
          </p:cNvPr>
          <p:cNvSpPr txBox="1"/>
          <p:nvPr/>
        </p:nvSpPr>
        <p:spPr>
          <a:xfrm>
            <a:off x="669549" y="1369889"/>
            <a:ext cx="4135901" cy="456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감소율이 가장 큰 행정동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녹번동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월계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행당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증가율이 가장 큰 행정동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효창동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가양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양평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EAA8839-E37B-4ED4-8C87-A1CAEB46E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10">
        <p:fade/>
      </p:transition>
    </mc:Choice>
    <mc:Fallback xmlns="">
      <p:transition spd="med" advTm="15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E2CA7DA3-0058-498A-8741-0B115DB17FAC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22B8ED-9F09-4AF9-8595-A207C0711405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8D06B-F275-4089-974F-0ED6119E62FD}"/>
              </a:ext>
            </a:extLst>
          </p:cNvPr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행정동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986E85-A139-4DF5-9CC1-6380918A7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459" y="2009353"/>
            <a:ext cx="4953693" cy="38137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9B173D-447B-4D9E-B717-4895726E2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537" y="1652444"/>
            <a:ext cx="4029075" cy="419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34E464-2CC2-453E-9480-3FA5B64F5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128" y="1851388"/>
            <a:ext cx="3829050" cy="114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A7AE7C-2384-4D9C-B24F-FC6E5920B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231" y="1965688"/>
            <a:ext cx="5076731" cy="39442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18E883-E742-403F-9AB3-7357C1BCC092}"/>
              </a:ext>
            </a:extLst>
          </p:cNvPr>
          <p:cNvSpPr txBox="1"/>
          <p:nvPr/>
        </p:nvSpPr>
        <p:spPr>
          <a:xfrm>
            <a:off x="2514866" y="1667810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/>
              <a:t>-1</a:t>
            </a:r>
            <a:r>
              <a:rPr lang="ko-KR" altLang="en-US" sz="700" dirty="0"/>
              <a:t>천만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27EB8D-65E1-48D9-87C3-BE1B03E7DB3E}"/>
              </a:ext>
            </a:extLst>
          </p:cNvPr>
          <p:cNvSpPr txBox="1"/>
          <p:nvPr/>
        </p:nvSpPr>
        <p:spPr>
          <a:xfrm>
            <a:off x="3184125" y="1667810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-1</a:t>
            </a:r>
            <a:r>
              <a:rPr lang="ko-KR" altLang="en-US" sz="700" dirty="0"/>
              <a:t>백만</a:t>
            </a:r>
            <a:endParaRPr lang="en-US" sz="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53E467-E19B-4122-9FD2-D2641BD3AB18}"/>
              </a:ext>
            </a:extLst>
          </p:cNvPr>
          <p:cNvSpPr txBox="1"/>
          <p:nvPr/>
        </p:nvSpPr>
        <p:spPr>
          <a:xfrm>
            <a:off x="3913473" y="1658443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BCA2B4-437B-4EB3-B009-02A5176A12F5}"/>
              </a:ext>
            </a:extLst>
          </p:cNvPr>
          <p:cNvSpPr txBox="1"/>
          <p:nvPr/>
        </p:nvSpPr>
        <p:spPr>
          <a:xfrm>
            <a:off x="4537891" y="1651333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</a:t>
            </a:r>
            <a:r>
              <a:rPr lang="ko-KR" altLang="en-US" sz="700" dirty="0"/>
              <a:t>백만</a:t>
            </a:r>
            <a:endParaRPr lang="en-US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D8CD83-BCB7-4F1E-AF6F-41FBAAE1E0F7}"/>
              </a:ext>
            </a:extLst>
          </p:cNvPr>
          <p:cNvSpPr txBox="1"/>
          <p:nvPr/>
        </p:nvSpPr>
        <p:spPr>
          <a:xfrm>
            <a:off x="5174115" y="1647805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</a:t>
            </a:r>
            <a:r>
              <a:rPr lang="ko-KR" altLang="en-US" sz="700" dirty="0"/>
              <a:t>천만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78FB1-C137-45E6-93B7-26BB242CE9E6}"/>
              </a:ext>
            </a:extLst>
          </p:cNvPr>
          <p:cNvSpPr txBox="1"/>
          <p:nvPr/>
        </p:nvSpPr>
        <p:spPr>
          <a:xfrm>
            <a:off x="2610071" y="59972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매출 변화량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6E13C-EA11-4770-A11F-6A97A6D65446}"/>
              </a:ext>
            </a:extLst>
          </p:cNvPr>
          <p:cNvSpPr txBox="1"/>
          <p:nvPr/>
        </p:nvSpPr>
        <p:spPr>
          <a:xfrm>
            <a:off x="8513687" y="59902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매출 변화율</a:t>
            </a:r>
            <a:endParaRPr lang="en-US" b="1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C03F4FF-9441-4151-9F3F-997F02F2A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63">
        <p:fade/>
      </p:transition>
    </mc:Choice>
    <mc:Fallback xmlns="">
      <p:transition spd="med" advTm="10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지역구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8014091" y="1262489"/>
            <a:ext cx="3732433" cy="383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가장 많이 감소한 지역구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강남구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영등포구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서초구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마포구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가장 많이 증가한 지역구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강서구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강동구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23449-08F9-4A45-AD50-6406C0D23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376" y="1262248"/>
            <a:ext cx="4135901" cy="503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BC0D82-F906-4B82-AAE9-CDD3B16B871B}"/>
              </a:ext>
            </a:extLst>
          </p:cNvPr>
          <p:cNvSpPr txBox="1"/>
          <p:nvPr/>
        </p:nvSpPr>
        <p:spPr>
          <a:xfrm>
            <a:off x="466629" y="1315637"/>
            <a:ext cx="3310747" cy="383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감소율이 가장 큰 지역구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영등포구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(-0.2853)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서초구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(-0.2833)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강남구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(-0.0233)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송파구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(-0.1984)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구로구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(-0.1979)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증가율이 가장 큰 지역구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(0.0739)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강동구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(0.0090)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강서구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(0.0075)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2788A5A-3DAF-4DB2-BCAF-D14BEDCE4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9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549">
        <p:fade/>
      </p:transition>
    </mc:Choice>
    <mc:Fallback xmlns="">
      <p:transition spd="med" advTm="295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E2CA7DA3-0058-498A-8741-0B115DB17FAC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22B8ED-9F09-4AF9-8595-A207C0711405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8D06B-F275-4089-974F-0ED6119E62FD}"/>
              </a:ext>
            </a:extLst>
          </p:cNvPr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지역구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34E464-2CC2-453E-9480-3FA5B64F5D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56" t="23501"/>
          <a:stretch/>
        </p:blipFill>
        <p:spPr>
          <a:xfrm>
            <a:off x="3412502" y="1878250"/>
            <a:ext cx="2532675" cy="874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18E883-E742-403F-9AB3-7357C1BCC092}"/>
              </a:ext>
            </a:extLst>
          </p:cNvPr>
          <p:cNvSpPr txBox="1"/>
          <p:nvPr/>
        </p:nvSpPr>
        <p:spPr>
          <a:xfrm>
            <a:off x="3232004" y="1668263"/>
            <a:ext cx="3609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-1</a:t>
            </a:r>
            <a:r>
              <a:rPr lang="ko-KR" altLang="en-US" sz="700" dirty="0"/>
              <a:t>억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27EB8D-65E1-48D9-87C3-BE1B03E7DB3E}"/>
              </a:ext>
            </a:extLst>
          </p:cNvPr>
          <p:cNvSpPr txBox="1"/>
          <p:nvPr/>
        </p:nvSpPr>
        <p:spPr>
          <a:xfrm>
            <a:off x="3805260" y="1678195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-1</a:t>
            </a:r>
            <a:r>
              <a:rPr lang="ko-KR" altLang="en-US" sz="700" dirty="0"/>
              <a:t>천만</a:t>
            </a:r>
            <a:endParaRPr lang="en-US" sz="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53E467-E19B-4122-9FD2-D2641BD3AB18}"/>
              </a:ext>
            </a:extLst>
          </p:cNvPr>
          <p:cNvSpPr txBox="1"/>
          <p:nvPr/>
        </p:nvSpPr>
        <p:spPr>
          <a:xfrm>
            <a:off x="4445608" y="1678196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-1</a:t>
            </a:r>
            <a:r>
              <a:rPr lang="ko-KR" altLang="en-US" sz="700" dirty="0"/>
              <a:t>백만</a:t>
            </a:r>
            <a:endParaRPr lang="en-US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BCA2B4-437B-4EB3-B009-02A5176A12F5}"/>
              </a:ext>
            </a:extLst>
          </p:cNvPr>
          <p:cNvSpPr txBox="1"/>
          <p:nvPr/>
        </p:nvSpPr>
        <p:spPr>
          <a:xfrm>
            <a:off x="5191439" y="1678196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D8CD83-BCB7-4F1E-AF6F-41FBAAE1E0F7}"/>
              </a:ext>
            </a:extLst>
          </p:cNvPr>
          <p:cNvSpPr txBox="1"/>
          <p:nvPr/>
        </p:nvSpPr>
        <p:spPr>
          <a:xfrm>
            <a:off x="5720866" y="1668264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</a:t>
            </a:r>
            <a:r>
              <a:rPr lang="ko-KR" altLang="en-US" sz="700" dirty="0"/>
              <a:t>천만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78FB1-C137-45E6-93B7-26BB242CE9E6}"/>
              </a:ext>
            </a:extLst>
          </p:cNvPr>
          <p:cNvSpPr txBox="1"/>
          <p:nvPr/>
        </p:nvSpPr>
        <p:spPr>
          <a:xfrm>
            <a:off x="2610071" y="59972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매출 변화량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6E13C-EA11-4770-A11F-6A97A6D65446}"/>
              </a:ext>
            </a:extLst>
          </p:cNvPr>
          <p:cNvSpPr txBox="1"/>
          <p:nvPr/>
        </p:nvSpPr>
        <p:spPr>
          <a:xfrm>
            <a:off x="8513687" y="59902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매출 변화율</a:t>
            </a:r>
            <a:endParaRPr 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A2BC70-DEB9-4D21-AE15-E355B431B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36" y="1989961"/>
            <a:ext cx="4941551" cy="38894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A878BDB-C11E-4CF8-BEFF-FBE12E7FA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9" t="11853" r="82852" b="5671"/>
          <a:stretch/>
        </p:blipFill>
        <p:spPr>
          <a:xfrm>
            <a:off x="2722258" y="1867865"/>
            <a:ext cx="690244" cy="942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260805-147E-4678-B243-B6CA488FC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951" y="1949175"/>
            <a:ext cx="4963287" cy="39973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5B369D-EB12-48B7-8C9B-1BFA02B87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0019" y="1551598"/>
            <a:ext cx="4171950" cy="42862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1D1B3E5-2E78-4809-BAA7-2801CB8D6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91">
        <p:fade/>
      </p:transition>
    </mc:Choice>
    <mc:Fallback xmlns="">
      <p:transition spd="med" advTm="3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안정기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행정동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8018391" y="1390159"/>
            <a:ext cx="4135901" cy="456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가장 많이 증가한 행정동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압구정동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청담동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소공동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영등포동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가장 많이 감소한 행정동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삼전동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화곡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충현동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A8CEC1-AA6A-4633-BB14-8A53D667D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82" y="1555423"/>
            <a:ext cx="7087817" cy="4139574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8585157-BC65-41D1-98CF-31B24EFB4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756">
        <p:fade/>
      </p:transition>
    </mc:Choice>
    <mc:Fallback xmlns="">
      <p:transition spd="med" advTm="28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9C61D816-D1F5-41BA-9569-6473B7CAC4B2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5ACF98-48CF-4CC0-A6B1-2E2FC39ACE18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BF67D-71FC-4DE1-9F61-F7EE14CA117A}"/>
              </a:ext>
            </a:extLst>
          </p:cNvPr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안정기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행정동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00ED9B-0988-4EA6-91CA-957A24FB56A6}"/>
              </a:ext>
            </a:extLst>
          </p:cNvPr>
          <p:cNvSpPr txBox="1"/>
          <p:nvPr/>
        </p:nvSpPr>
        <p:spPr>
          <a:xfrm>
            <a:off x="669549" y="1369889"/>
            <a:ext cx="4135901" cy="456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증가율이 가장 큰 행정동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청림동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금호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응봉동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상일동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염리동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감소율이 가장 큰 행정동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중림동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일원본동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E2722A-A3A3-4A08-A952-F58B0A43C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928" y="1431719"/>
            <a:ext cx="7100378" cy="427591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6C5FB68-FB5E-4719-AD70-8B682D486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64">
        <p:fade/>
      </p:transition>
    </mc:Choice>
    <mc:Fallback xmlns="">
      <p:transition spd="med" advTm="25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E2CA7DA3-0058-498A-8741-0B115DB17FAC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22B8ED-9F09-4AF9-8595-A207C0711405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8D06B-F275-4089-974F-0ED6119E62FD}"/>
              </a:ext>
            </a:extLst>
          </p:cNvPr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안정기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행정동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34E464-2CC2-453E-9480-3FA5B64F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128" y="1851388"/>
            <a:ext cx="3829050" cy="114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18E883-E742-403F-9AB3-7357C1BCC092}"/>
              </a:ext>
            </a:extLst>
          </p:cNvPr>
          <p:cNvSpPr txBox="1"/>
          <p:nvPr/>
        </p:nvSpPr>
        <p:spPr>
          <a:xfrm>
            <a:off x="2514866" y="1667810"/>
            <a:ext cx="4507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-1</a:t>
            </a:r>
            <a:r>
              <a:rPr lang="ko-KR" altLang="en-US" sz="700" dirty="0"/>
              <a:t>백만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27EB8D-65E1-48D9-87C3-BE1B03E7DB3E}"/>
              </a:ext>
            </a:extLst>
          </p:cNvPr>
          <p:cNvSpPr txBox="1"/>
          <p:nvPr/>
        </p:nvSpPr>
        <p:spPr>
          <a:xfrm>
            <a:off x="3310140" y="166781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53E467-E19B-4122-9FD2-D2641BD3AB18}"/>
              </a:ext>
            </a:extLst>
          </p:cNvPr>
          <p:cNvSpPr txBox="1"/>
          <p:nvPr/>
        </p:nvSpPr>
        <p:spPr>
          <a:xfrm>
            <a:off x="3913473" y="166781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</a:t>
            </a:r>
            <a:r>
              <a:rPr lang="ko-KR" altLang="en-US" sz="700" dirty="0"/>
              <a:t>백민</a:t>
            </a:r>
            <a:endParaRPr lang="en-US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BCA2B4-437B-4EB3-B009-02A5176A12F5}"/>
              </a:ext>
            </a:extLst>
          </p:cNvPr>
          <p:cNvSpPr txBox="1"/>
          <p:nvPr/>
        </p:nvSpPr>
        <p:spPr>
          <a:xfrm>
            <a:off x="4510799" y="1658443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</a:t>
            </a:r>
            <a:r>
              <a:rPr lang="ko-KR" altLang="en-US" sz="700" dirty="0"/>
              <a:t>천만</a:t>
            </a:r>
            <a:endParaRPr lang="en-US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D8CD83-BCB7-4F1E-AF6F-41FBAAE1E0F7}"/>
              </a:ext>
            </a:extLst>
          </p:cNvPr>
          <p:cNvSpPr txBox="1"/>
          <p:nvPr/>
        </p:nvSpPr>
        <p:spPr>
          <a:xfrm>
            <a:off x="5167863" y="1677296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</a:t>
            </a:r>
            <a:r>
              <a:rPr lang="ko-KR" altLang="en-US" sz="700" dirty="0"/>
              <a:t>억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78FB1-C137-45E6-93B7-26BB242CE9E6}"/>
              </a:ext>
            </a:extLst>
          </p:cNvPr>
          <p:cNvSpPr txBox="1"/>
          <p:nvPr/>
        </p:nvSpPr>
        <p:spPr>
          <a:xfrm>
            <a:off x="2610071" y="59972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매출 변화량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6E13C-EA11-4770-A11F-6A97A6D65446}"/>
              </a:ext>
            </a:extLst>
          </p:cNvPr>
          <p:cNvSpPr txBox="1"/>
          <p:nvPr/>
        </p:nvSpPr>
        <p:spPr>
          <a:xfrm>
            <a:off x="8513687" y="59902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매출 변화율</a:t>
            </a:r>
            <a:endParaRPr 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CBC6B5-1ECF-47EB-A73D-8CBF18D38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88" y="2004679"/>
            <a:ext cx="4996749" cy="38231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AB2884-0BB2-48FE-A071-0B2E895A0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875" y="1986555"/>
            <a:ext cx="4996749" cy="38412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4249412-A799-4A51-8E9E-8397CCAA6F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56" t="23501"/>
          <a:stretch/>
        </p:blipFill>
        <p:spPr>
          <a:xfrm>
            <a:off x="9106291" y="1878250"/>
            <a:ext cx="2532675" cy="874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48B7B9-BC9F-4FB1-AA80-7F3A2F4040CF}"/>
              </a:ext>
            </a:extLst>
          </p:cNvPr>
          <p:cNvSpPr txBox="1"/>
          <p:nvPr/>
        </p:nvSpPr>
        <p:spPr>
          <a:xfrm>
            <a:off x="8980373" y="166781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A7B3C6-E77C-4034-920B-6333BA47F31B}"/>
              </a:ext>
            </a:extLst>
          </p:cNvPr>
          <p:cNvSpPr txBox="1"/>
          <p:nvPr/>
        </p:nvSpPr>
        <p:spPr>
          <a:xfrm>
            <a:off x="9612172" y="1678195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AD405-1564-4C39-8E42-6EA37B30EB38}"/>
              </a:ext>
            </a:extLst>
          </p:cNvPr>
          <p:cNvSpPr txBox="1"/>
          <p:nvPr/>
        </p:nvSpPr>
        <p:spPr>
          <a:xfrm>
            <a:off x="10224234" y="1678196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B4754-3019-448F-B1D2-D43A4B60A14E}"/>
              </a:ext>
            </a:extLst>
          </p:cNvPr>
          <p:cNvSpPr txBox="1"/>
          <p:nvPr/>
        </p:nvSpPr>
        <p:spPr>
          <a:xfrm>
            <a:off x="10838093" y="1678196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100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68F6A8B-B7A6-463E-BE6C-6C137B8B1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9" t="11853" r="82852" b="5671"/>
          <a:stretch/>
        </p:blipFill>
        <p:spPr>
          <a:xfrm>
            <a:off x="8416047" y="1867865"/>
            <a:ext cx="690244" cy="942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ED1608B-1527-4855-A0F1-38A31BBB7329}"/>
              </a:ext>
            </a:extLst>
          </p:cNvPr>
          <p:cNvSpPr txBox="1"/>
          <p:nvPr/>
        </p:nvSpPr>
        <p:spPr>
          <a:xfrm>
            <a:off x="8347074" y="1667810"/>
            <a:ext cx="2712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-1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0A5864A-2FBE-4C4B-80EE-1A3506A276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3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31">
        <p:fade/>
      </p:transition>
    </mc:Choice>
    <mc:Fallback xmlns="">
      <p:transition spd="med" advTm="222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81806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694663-559B-4635-AB8C-7E29D725B9DE}"/>
              </a:ext>
            </a:extLst>
          </p:cNvPr>
          <p:cNvGrpSpPr/>
          <p:nvPr/>
        </p:nvGrpSpPr>
        <p:grpSpPr>
          <a:xfrm>
            <a:off x="2331700" y="181970"/>
            <a:ext cx="6569955" cy="908307"/>
            <a:chOff x="2811022" y="294480"/>
            <a:chExt cx="6569955" cy="90830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811022" y="294480"/>
              <a:ext cx="6569955" cy="908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727282" y="487101"/>
              <a:ext cx="496696" cy="4966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16451" y="396802"/>
              <a:ext cx="3793026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1)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정책에 기반한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확산기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선정</a:t>
              </a:r>
              <a:endParaRPr lang="en-US" altLang="ko-KR" sz="2400" b="1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4604820" y="3902873"/>
            <a:ext cx="413590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공식적인 사회적 거리두기 시작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D61A43C-5CAB-4E79-9265-28ADEAF79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7" y="1380417"/>
            <a:ext cx="5715576" cy="19795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7EBAF0-CD83-4FB9-9C91-624A2BB37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7" y="3512938"/>
            <a:ext cx="9768840" cy="27432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C370940-630B-483A-99D3-3C4E9ADEC4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7" y="3902873"/>
            <a:ext cx="3893828" cy="15747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6F61EE-DC3C-4B51-B365-198702B97410}"/>
              </a:ext>
            </a:extLst>
          </p:cNvPr>
          <p:cNvSpPr txBox="1"/>
          <p:nvPr/>
        </p:nvSpPr>
        <p:spPr>
          <a:xfrm>
            <a:off x="6426568" y="1380417"/>
            <a:ext cx="435013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대표적인 코로나 관련 상반기 이슈들이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다뤄짐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5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06">
        <p:fade/>
      </p:transition>
    </mc:Choice>
    <mc:Fallback xmlns="">
      <p:transition spd="med" advTm="23206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안정기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지역구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8014091" y="1262489"/>
            <a:ext cx="3732433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가장 많이 증가한 지역구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강남구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(1,320,775,474)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중구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(484,745,506)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종로구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(147,354,529)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영등포구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(138,660,377)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금천구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(125,831,077)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C0D82-F906-4B82-AAE9-CDD3B16B871B}"/>
              </a:ext>
            </a:extLst>
          </p:cNvPr>
          <p:cNvSpPr txBox="1"/>
          <p:nvPr/>
        </p:nvSpPr>
        <p:spPr>
          <a:xfrm>
            <a:off x="466629" y="1315637"/>
            <a:ext cx="3310747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증가율이 가장 큰 지역구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관악구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강남구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강서구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금천구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노원구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833B89-9E34-4E55-90FE-17D2EB36B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401" y="1290118"/>
            <a:ext cx="3956664" cy="5104501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3672BBA7-44BC-453C-B26A-713B9999F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74">
        <p:fade/>
      </p:transition>
    </mc:Choice>
    <mc:Fallback xmlns="">
      <p:transition spd="med" advTm="92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E2CA7DA3-0058-498A-8741-0B115DB17FAC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22B8ED-9F09-4AF9-8595-A207C0711405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8D06B-F275-4089-974F-0ED6119E62FD}"/>
              </a:ext>
            </a:extLst>
          </p:cNvPr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안정기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지역구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34E464-2CC2-453E-9480-3FA5B64F5D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56" t="23501"/>
          <a:stretch/>
        </p:blipFill>
        <p:spPr>
          <a:xfrm>
            <a:off x="3412502" y="1878250"/>
            <a:ext cx="2532675" cy="874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18E883-E742-403F-9AB3-7357C1BCC092}"/>
              </a:ext>
            </a:extLst>
          </p:cNvPr>
          <p:cNvSpPr txBox="1"/>
          <p:nvPr/>
        </p:nvSpPr>
        <p:spPr>
          <a:xfrm>
            <a:off x="3218552" y="1673256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</a:t>
            </a:r>
            <a:r>
              <a:rPr lang="ko-KR" altLang="en-US" sz="700" dirty="0"/>
              <a:t>천만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27EB8D-65E1-48D9-87C3-BE1B03E7DB3E}"/>
              </a:ext>
            </a:extLst>
          </p:cNvPr>
          <p:cNvSpPr txBox="1"/>
          <p:nvPr/>
        </p:nvSpPr>
        <p:spPr>
          <a:xfrm>
            <a:off x="3852395" y="1668768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5</a:t>
            </a:r>
            <a:r>
              <a:rPr lang="ko-KR" altLang="en-US" sz="700" dirty="0"/>
              <a:t>천만</a:t>
            </a:r>
            <a:endParaRPr lang="en-US" sz="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53E467-E19B-4122-9FD2-D2641BD3AB18}"/>
              </a:ext>
            </a:extLst>
          </p:cNvPr>
          <p:cNvSpPr txBox="1"/>
          <p:nvPr/>
        </p:nvSpPr>
        <p:spPr>
          <a:xfrm>
            <a:off x="4524878" y="1668768"/>
            <a:ext cx="3241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</a:t>
            </a:r>
            <a:r>
              <a:rPr lang="ko-KR" altLang="en-US" sz="700" dirty="0"/>
              <a:t>억</a:t>
            </a:r>
            <a:endParaRPr lang="en-US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BCA2B4-437B-4EB3-B009-02A5176A12F5}"/>
              </a:ext>
            </a:extLst>
          </p:cNvPr>
          <p:cNvSpPr txBox="1"/>
          <p:nvPr/>
        </p:nvSpPr>
        <p:spPr>
          <a:xfrm>
            <a:off x="5144304" y="1668769"/>
            <a:ext cx="3738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10</a:t>
            </a:r>
            <a:r>
              <a:rPr lang="ko-KR" altLang="en-US" sz="700" dirty="0"/>
              <a:t>억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78FB1-C137-45E6-93B7-26BB242CE9E6}"/>
              </a:ext>
            </a:extLst>
          </p:cNvPr>
          <p:cNvSpPr txBox="1"/>
          <p:nvPr/>
        </p:nvSpPr>
        <p:spPr>
          <a:xfrm>
            <a:off x="2702211" y="595874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매출 변화량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6E13C-EA11-4770-A11F-6A97A6D65446}"/>
              </a:ext>
            </a:extLst>
          </p:cNvPr>
          <p:cNvSpPr txBox="1"/>
          <p:nvPr/>
        </p:nvSpPr>
        <p:spPr>
          <a:xfrm>
            <a:off x="8513687" y="59902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매출 변화율</a:t>
            </a:r>
            <a:endParaRPr 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A878BDB-C11E-4CF8-BEFF-FBE12E7FA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9" t="11853" r="82852" b="5671"/>
          <a:stretch/>
        </p:blipFill>
        <p:spPr>
          <a:xfrm>
            <a:off x="2722258" y="1867865"/>
            <a:ext cx="690244" cy="942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2C0A98-9205-4D1A-8570-EBFEB7FA6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421" y="1959462"/>
            <a:ext cx="4853570" cy="38894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9128A5-7BE2-4181-BFEA-55581B515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091" y="1608637"/>
            <a:ext cx="4152900" cy="419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6B77EB-1592-448E-830B-C77425A88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259" y="2027737"/>
            <a:ext cx="4852392" cy="386895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38E6F08-B46A-4C99-A33C-8DF7E9E61F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42">
        <p:fade/>
      </p:transition>
    </mc:Choice>
    <mc:Fallback xmlns="">
      <p:transition spd="med" advTm="77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E2CA7DA3-0058-498A-8741-0B115DB17FAC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22B8ED-9F09-4AF9-8595-A207C0711405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8D06B-F275-4089-974F-0ED6119E62FD}"/>
              </a:ext>
            </a:extLst>
          </p:cNvPr>
          <p:cNvSpPr/>
          <p:nvPr/>
        </p:nvSpPr>
        <p:spPr>
          <a:xfrm>
            <a:off x="3116451" y="407330"/>
            <a:ext cx="4838184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확산기와 안정기 비교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행정동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78FB1-C137-45E6-93B7-26BB242CE9E6}"/>
              </a:ext>
            </a:extLst>
          </p:cNvPr>
          <p:cNvSpPr txBox="1"/>
          <p:nvPr/>
        </p:nvSpPr>
        <p:spPr>
          <a:xfrm>
            <a:off x="1914336" y="545643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확산기</a:t>
            </a:r>
            <a:r>
              <a:rPr lang="ko-KR" altLang="en-US" b="1" dirty="0"/>
              <a:t> 매출 감소율 상위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6E13C-EA11-4770-A11F-6A97A6D65446}"/>
              </a:ext>
            </a:extLst>
          </p:cNvPr>
          <p:cNvSpPr txBox="1"/>
          <p:nvPr/>
        </p:nvSpPr>
        <p:spPr>
          <a:xfrm>
            <a:off x="7684128" y="5451722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안정기 매출 증가율 상위</a:t>
            </a:r>
            <a:endParaRPr 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53E6D0-7869-47DC-91F5-CB7D17557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0" y="1543726"/>
            <a:ext cx="5248275" cy="3800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798D2A-3E8F-40DE-8128-6ED1AE4D9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867" y="1385740"/>
            <a:ext cx="5343525" cy="395846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7922D6-812B-4CC9-B69C-890F65A1668E}"/>
              </a:ext>
            </a:extLst>
          </p:cNvPr>
          <p:cNvSpPr/>
          <p:nvPr/>
        </p:nvSpPr>
        <p:spPr>
          <a:xfrm>
            <a:off x="734740" y="3054285"/>
            <a:ext cx="1791644" cy="16025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5CE68B-E7E5-413B-87DC-B424A95A0594}"/>
              </a:ext>
            </a:extLst>
          </p:cNvPr>
          <p:cNvSpPr/>
          <p:nvPr/>
        </p:nvSpPr>
        <p:spPr>
          <a:xfrm>
            <a:off x="6303867" y="3364970"/>
            <a:ext cx="1791644" cy="16025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1E99A001-4421-45D6-BC9C-6D89E2BE3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7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177">
        <p:fade/>
      </p:transition>
    </mc:Choice>
    <mc:Fallback xmlns="">
      <p:transition spd="med" advTm="281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E2CA7DA3-0058-498A-8741-0B115DB17FAC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22B8ED-9F09-4AF9-8595-A207C0711405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8D06B-F275-4089-974F-0ED6119E62FD}"/>
              </a:ext>
            </a:extLst>
          </p:cNvPr>
          <p:cNvSpPr/>
          <p:nvPr/>
        </p:nvSpPr>
        <p:spPr>
          <a:xfrm>
            <a:off x="3116451" y="407330"/>
            <a:ext cx="4838184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확산기와 안정기 비교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지역구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78FB1-C137-45E6-93B7-26BB242CE9E6}"/>
              </a:ext>
            </a:extLst>
          </p:cNvPr>
          <p:cNvSpPr txBox="1"/>
          <p:nvPr/>
        </p:nvSpPr>
        <p:spPr>
          <a:xfrm>
            <a:off x="2117222" y="537049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확산기</a:t>
            </a:r>
            <a:r>
              <a:rPr lang="ko-KR" altLang="en-US" b="1" dirty="0"/>
              <a:t> 매출 감소율 상위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6E13C-EA11-4770-A11F-6A97A6D65446}"/>
              </a:ext>
            </a:extLst>
          </p:cNvPr>
          <p:cNvSpPr txBox="1"/>
          <p:nvPr/>
        </p:nvSpPr>
        <p:spPr>
          <a:xfrm>
            <a:off x="7317280" y="5370493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안정기 매출 증가율 상위</a:t>
            </a:r>
            <a:endParaRPr 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6FE3C-306B-4ABE-A270-4D731534B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694" y="1868517"/>
            <a:ext cx="5219306" cy="3334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0D905C-600C-4E53-A9A6-BFB323EEA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139" y="1863512"/>
            <a:ext cx="5128696" cy="333987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ED0A48D-9A7C-43C1-B86D-427DC2F607F1}"/>
              </a:ext>
            </a:extLst>
          </p:cNvPr>
          <p:cNvSpPr/>
          <p:nvPr/>
        </p:nvSpPr>
        <p:spPr>
          <a:xfrm>
            <a:off x="876694" y="2541503"/>
            <a:ext cx="923826" cy="197963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21CF8DC-D0DA-4A6A-9CA0-2EC6EE9130AA}"/>
              </a:ext>
            </a:extLst>
          </p:cNvPr>
          <p:cNvSpPr/>
          <p:nvPr/>
        </p:nvSpPr>
        <p:spPr>
          <a:xfrm>
            <a:off x="6309139" y="2541504"/>
            <a:ext cx="923826" cy="197963"/>
          </a:xfrm>
          <a:prstGeom prst="round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A592EE2-8494-42CE-9F64-6B2E8975B7FF}"/>
              </a:ext>
            </a:extLst>
          </p:cNvPr>
          <p:cNvSpPr/>
          <p:nvPr/>
        </p:nvSpPr>
        <p:spPr>
          <a:xfrm>
            <a:off x="6309139" y="4903105"/>
            <a:ext cx="923826" cy="197963"/>
          </a:xfrm>
          <a:prstGeom prst="roundRect">
            <a:avLst/>
          </a:prstGeom>
          <a:noFill/>
          <a:ln w="1905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44FE678-486A-4B27-8D1C-39B77C887D66}"/>
              </a:ext>
            </a:extLst>
          </p:cNvPr>
          <p:cNvSpPr/>
          <p:nvPr/>
        </p:nvSpPr>
        <p:spPr>
          <a:xfrm>
            <a:off x="6290287" y="4326393"/>
            <a:ext cx="923826" cy="197963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8DC7DF-47C1-4E72-9DFF-4B596D08223B}"/>
              </a:ext>
            </a:extLst>
          </p:cNvPr>
          <p:cNvSpPr/>
          <p:nvPr/>
        </p:nvSpPr>
        <p:spPr>
          <a:xfrm>
            <a:off x="880211" y="4015094"/>
            <a:ext cx="923826" cy="19796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20DA41F-0056-497E-81CD-101CB0D7313B}"/>
              </a:ext>
            </a:extLst>
          </p:cNvPr>
          <p:cNvSpPr/>
          <p:nvPr/>
        </p:nvSpPr>
        <p:spPr>
          <a:xfrm>
            <a:off x="876694" y="2240546"/>
            <a:ext cx="923826" cy="197963"/>
          </a:xfrm>
          <a:prstGeom prst="roundRect">
            <a:avLst/>
          </a:prstGeom>
          <a:noFill/>
          <a:ln w="1905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2B28C3D-402B-4EA6-B097-A08177402417}"/>
              </a:ext>
            </a:extLst>
          </p:cNvPr>
          <p:cNvSpPr/>
          <p:nvPr/>
        </p:nvSpPr>
        <p:spPr>
          <a:xfrm>
            <a:off x="6290287" y="4621591"/>
            <a:ext cx="923826" cy="19796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5070F53-9604-4EA8-8660-2B723A0A2103}"/>
              </a:ext>
            </a:extLst>
          </p:cNvPr>
          <p:cNvSpPr/>
          <p:nvPr/>
        </p:nvSpPr>
        <p:spPr>
          <a:xfrm>
            <a:off x="899063" y="2817258"/>
            <a:ext cx="923826" cy="197963"/>
          </a:xfrm>
          <a:prstGeom prst="round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70AD9D1-681B-40FE-8C93-FE00C5922B87}"/>
              </a:ext>
            </a:extLst>
          </p:cNvPr>
          <p:cNvSpPr/>
          <p:nvPr/>
        </p:nvSpPr>
        <p:spPr>
          <a:xfrm>
            <a:off x="6309139" y="3423755"/>
            <a:ext cx="923826" cy="197963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2287E4-84CA-4EA0-B6FC-287B900C1D91}"/>
              </a:ext>
            </a:extLst>
          </p:cNvPr>
          <p:cNvSpPr/>
          <p:nvPr/>
        </p:nvSpPr>
        <p:spPr>
          <a:xfrm>
            <a:off x="899063" y="4903104"/>
            <a:ext cx="923826" cy="197963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093048B1-D9D6-42F2-8E45-4DD8B8657F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4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34">
        <p:fade/>
      </p:transition>
    </mc:Choice>
    <mc:Fallback xmlns="">
      <p:transition spd="med" advTm="215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19528" y="387060"/>
            <a:ext cx="430438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Panel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데이터와 회귀 분석 방법론 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A2013-957F-43BA-A575-18547FF2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62" y="2020912"/>
            <a:ext cx="6314501" cy="3119903"/>
          </a:xfrm>
          <a:prstGeom prst="rect">
            <a:avLst/>
          </a:prstGeom>
        </p:spPr>
      </p:pic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5550730E-30D1-4AB0-908A-03E438B1F80A}"/>
              </a:ext>
            </a:extLst>
          </p:cNvPr>
          <p:cNvSpPr/>
          <p:nvPr/>
        </p:nvSpPr>
        <p:spPr>
          <a:xfrm>
            <a:off x="2696600" y="2522246"/>
            <a:ext cx="188534" cy="2526004"/>
          </a:xfrm>
          <a:prstGeom prst="leftBrace">
            <a:avLst>
              <a:gd name="adj1" fmla="val 88978"/>
              <a:gd name="adj2" fmla="val 49203"/>
            </a:avLst>
          </a:prstGeom>
          <a:ln w="3175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6FA84D-4379-4962-A375-865C70E8FFFA}"/>
              </a:ext>
            </a:extLst>
          </p:cNvPr>
          <p:cNvSpPr txBox="1"/>
          <p:nvPr/>
        </p:nvSpPr>
        <p:spPr>
          <a:xfrm>
            <a:off x="1119796" y="3600582"/>
            <a:ext cx="1497526" cy="369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Time-Series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A27448C6-AE15-4164-884F-E030FECAC3E4}"/>
              </a:ext>
            </a:extLst>
          </p:cNvPr>
          <p:cNvSpPr/>
          <p:nvPr/>
        </p:nvSpPr>
        <p:spPr>
          <a:xfrm rot="16200000">
            <a:off x="6488091" y="2552701"/>
            <a:ext cx="141311" cy="5478435"/>
          </a:xfrm>
          <a:prstGeom prst="leftBrace">
            <a:avLst>
              <a:gd name="adj1" fmla="val 86165"/>
              <a:gd name="adj2" fmla="val 46892"/>
            </a:avLst>
          </a:prstGeom>
          <a:ln w="3175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8C66F-D92F-4C5B-A018-0993916E3AF2}"/>
              </a:ext>
            </a:extLst>
          </p:cNvPr>
          <p:cNvSpPr txBox="1"/>
          <p:nvPr/>
        </p:nvSpPr>
        <p:spPr>
          <a:xfrm>
            <a:off x="5456089" y="5483537"/>
            <a:ext cx="1786002" cy="36933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 Sectional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4E4F7-913D-43F5-9FE9-39FE1622E29E}"/>
              </a:ext>
            </a:extLst>
          </p:cNvPr>
          <p:cNvSpPr txBox="1"/>
          <p:nvPr/>
        </p:nvSpPr>
        <p:spPr>
          <a:xfrm>
            <a:off x="5622470" y="1656582"/>
            <a:ext cx="3526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fa_cov_pop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매출액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확진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 수</a:t>
            </a:r>
          </a:p>
        </p:txBody>
      </p:sp>
    </p:spTree>
    <p:extLst>
      <p:ext uri="{BB962C8B-B14F-4D97-AF65-F5344CB8AC3E}">
        <p14:creationId xmlns:p14="http://schemas.microsoft.com/office/powerpoint/2010/main" val="23462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09696" y="387060"/>
            <a:ext cx="430438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Panel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데이터와 회귀 분석 방법론 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E2A98-B4D7-42F9-8BA1-97AA748DC292}"/>
              </a:ext>
            </a:extLst>
          </p:cNvPr>
          <p:cNvSpPr txBox="1"/>
          <p:nvPr/>
        </p:nvSpPr>
        <p:spPr>
          <a:xfrm>
            <a:off x="2497903" y="1822488"/>
            <a:ext cx="7196201" cy="3608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Pooled OLS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패널데이터임을 무시하고 자료를 한 데 모아서 분석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Fixed Effects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Entity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고유한 속성이 관측되는 설명변수와 상관을 갖는다고 가정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Effects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Entity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있는 고유한 속성이 관측되는 설명변수와 무관하다고 가정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54358D-9E5B-4A9B-9FC2-30A95ECB78D3}"/>
              </a:ext>
            </a:extLst>
          </p:cNvPr>
          <p:cNvCxnSpPr/>
          <p:nvPr/>
        </p:nvCxnSpPr>
        <p:spPr>
          <a:xfrm>
            <a:off x="1533525" y="3028950"/>
            <a:ext cx="9505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9AF9D06-1AE7-45CB-A320-459035F29B1E}"/>
              </a:ext>
            </a:extLst>
          </p:cNvPr>
          <p:cNvCxnSpPr/>
          <p:nvPr/>
        </p:nvCxnSpPr>
        <p:spPr>
          <a:xfrm>
            <a:off x="1533525" y="4238625"/>
            <a:ext cx="9505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5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30774" y="387060"/>
            <a:ext cx="434183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카테고리 대상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Pooled OLS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20F7FA-0DB9-4EA4-925C-529498185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"/>
          <a:stretch/>
        </p:blipFill>
        <p:spPr>
          <a:xfrm>
            <a:off x="502627" y="1757399"/>
            <a:ext cx="5534890" cy="4252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829DE8-026D-4B71-A925-48D97B8C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49" y="1757398"/>
            <a:ext cx="5534889" cy="425291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C655B5-A47C-431C-9A1D-7D170C717220}"/>
              </a:ext>
            </a:extLst>
          </p:cNvPr>
          <p:cNvSpPr/>
          <p:nvPr/>
        </p:nvSpPr>
        <p:spPr>
          <a:xfrm>
            <a:off x="1796309" y="1356675"/>
            <a:ext cx="1872441" cy="3306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33384-3E9D-4ED1-A5F2-A48FC8F52C14}"/>
              </a:ext>
            </a:extLst>
          </p:cNvPr>
          <p:cNvSpPr txBox="1"/>
          <p:nvPr/>
        </p:nvSpPr>
        <p:spPr>
          <a:xfrm>
            <a:off x="1811376" y="1386714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종속변수로 놓았을 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969D78-8213-4D3D-9E4A-1AEBF4B7F53B}"/>
              </a:ext>
            </a:extLst>
          </p:cNvPr>
          <p:cNvSpPr/>
          <p:nvPr/>
        </p:nvSpPr>
        <p:spPr>
          <a:xfrm>
            <a:off x="7562226" y="1356675"/>
            <a:ext cx="1872441" cy="3306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17EDC1-5086-4037-812A-0F764F0AC4B0}"/>
              </a:ext>
            </a:extLst>
          </p:cNvPr>
          <p:cNvSpPr txBox="1"/>
          <p:nvPr/>
        </p:nvSpPr>
        <p:spPr>
          <a:xfrm>
            <a:off x="7506317" y="1386714"/>
            <a:ext cx="29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MEAN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종속변수로 놓았을 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297300-4AEF-4278-A5E3-D05BFA5731B1}"/>
              </a:ext>
            </a:extLst>
          </p:cNvPr>
          <p:cNvSpPr/>
          <p:nvPr/>
        </p:nvSpPr>
        <p:spPr>
          <a:xfrm>
            <a:off x="3857624" y="5390744"/>
            <a:ext cx="609845" cy="44808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EFF75E-9BC6-41C1-B292-8DEE671EB835}"/>
              </a:ext>
            </a:extLst>
          </p:cNvPr>
          <p:cNvSpPr/>
          <p:nvPr/>
        </p:nvSpPr>
        <p:spPr>
          <a:xfrm>
            <a:off x="9553571" y="5390744"/>
            <a:ext cx="609845" cy="44808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969DEA-A8F6-472D-A8F5-5B70949B29B7}"/>
              </a:ext>
            </a:extLst>
          </p:cNvPr>
          <p:cNvSpPr/>
          <p:nvPr/>
        </p:nvSpPr>
        <p:spPr>
          <a:xfrm>
            <a:off x="7027246" y="5520375"/>
            <a:ext cx="823796" cy="22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3C3801-E3AA-49C3-9D8F-4B91A460DECC}"/>
              </a:ext>
            </a:extLst>
          </p:cNvPr>
          <p:cNvSpPr/>
          <p:nvPr/>
        </p:nvSpPr>
        <p:spPr>
          <a:xfrm>
            <a:off x="1399478" y="5520375"/>
            <a:ext cx="823796" cy="22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F8EF81-8A4C-4EEF-A68E-4BE19A318AA7}"/>
              </a:ext>
            </a:extLst>
          </p:cNvPr>
          <p:cNvSpPr/>
          <p:nvPr/>
        </p:nvSpPr>
        <p:spPr>
          <a:xfrm>
            <a:off x="10982316" y="2081850"/>
            <a:ext cx="823796" cy="22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C7DA66-7079-4514-8B53-19862F7893ED}"/>
              </a:ext>
            </a:extLst>
          </p:cNvPr>
          <p:cNvSpPr/>
          <p:nvPr/>
        </p:nvSpPr>
        <p:spPr>
          <a:xfrm>
            <a:off x="5224109" y="2081850"/>
            <a:ext cx="823796" cy="22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 descr="검정 체크 표시 PNG 이미지 | PNGEgg">
            <a:extLst>
              <a:ext uri="{FF2B5EF4-FFF2-40B4-BE49-F238E27FC236}">
                <a16:creationId xmlns:a16="http://schemas.microsoft.com/office/drawing/2014/main" id="{0CB52129-B31D-454B-92AF-295D0F90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70" y="1333520"/>
            <a:ext cx="301301" cy="3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4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94007" y="387060"/>
            <a:ext cx="434183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카테고리 대상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Pooled OLS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36BFDD-3327-4BB0-872B-64D4CC4F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39" y="2779159"/>
            <a:ext cx="4662443" cy="35378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BF2FF3-DF57-40E5-A6CC-1755982B0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882" y="2798426"/>
            <a:ext cx="4618431" cy="351853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7939F0-E125-4C25-A912-EA6D8D561FD7}"/>
              </a:ext>
            </a:extLst>
          </p:cNvPr>
          <p:cNvSpPr/>
          <p:nvPr/>
        </p:nvSpPr>
        <p:spPr>
          <a:xfrm>
            <a:off x="1468438" y="1324105"/>
            <a:ext cx="3941761" cy="149425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1C0817-4784-4431-BD67-215F2FC586D7}"/>
              </a:ext>
            </a:extLst>
          </p:cNvPr>
          <p:cNvSpPr/>
          <p:nvPr/>
        </p:nvSpPr>
        <p:spPr>
          <a:xfrm>
            <a:off x="5410199" y="1324105"/>
            <a:ext cx="5339114" cy="149425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36EF803-918E-4317-B583-6D1FC1578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565" y="1326350"/>
            <a:ext cx="3395495" cy="14720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A51AE7E-2781-4A53-B571-178A9C11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764" y="1349722"/>
            <a:ext cx="3344986" cy="143258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01FCDC-355F-4BDA-B278-950A8FA11DF2}"/>
              </a:ext>
            </a:extLst>
          </p:cNvPr>
          <p:cNvGrpSpPr/>
          <p:nvPr/>
        </p:nvGrpSpPr>
        <p:grpSpPr>
          <a:xfrm>
            <a:off x="2190643" y="3005730"/>
            <a:ext cx="3917337" cy="3195045"/>
            <a:chOff x="1578297" y="2437455"/>
            <a:chExt cx="4210232" cy="34339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49942FD-E3E6-422B-99D4-629B31E0CC6C}"/>
                </a:ext>
              </a:extLst>
            </p:cNvPr>
            <p:cNvSpPr/>
            <p:nvPr/>
          </p:nvSpPr>
          <p:spPr>
            <a:xfrm>
              <a:off x="3857624" y="5390744"/>
              <a:ext cx="609845" cy="48064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F00AD5-0B51-456A-9473-579F215111C5}"/>
                </a:ext>
              </a:extLst>
            </p:cNvPr>
            <p:cNvSpPr/>
            <p:nvPr/>
          </p:nvSpPr>
          <p:spPr>
            <a:xfrm>
              <a:off x="1578297" y="5574513"/>
              <a:ext cx="823795" cy="16906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FCDA72-4DF0-4274-A603-8D11B4D10501}"/>
                </a:ext>
              </a:extLst>
            </p:cNvPr>
            <p:cNvSpPr/>
            <p:nvPr/>
          </p:nvSpPr>
          <p:spPr>
            <a:xfrm>
              <a:off x="5263795" y="2437455"/>
              <a:ext cx="524734" cy="2297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DAD9F-84EF-45BD-912D-28229FE0DAEC}"/>
              </a:ext>
            </a:extLst>
          </p:cNvPr>
          <p:cNvGrpSpPr/>
          <p:nvPr/>
        </p:nvGrpSpPr>
        <p:grpSpPr>
          <a:xfrm>
            <a:off x="6793876" y="2996205"/>
            <a:ext cx="3907812" cy="3195045"/>
            <a:chOff x="1588534" y="2437455"/>
            <a:chExt cx="4199995" cy="343393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1EFD16-B5B6-4297-A230-ACF10E8DBAEE}"/>
                </a:ext>
              </a:extLst>
            </p:cNvPr>
            <p:cNvSpPr/>
            <p:nvPr/>
          </p:nvSpPr>
          <p:spPr>
            <a:xfrm>
              <a:off x="3857624" y="5390744"/>
              <a:ext cx="609845" cy="48064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C93E0E2-AF30-4F85-9E9D-C1BB04C5FAE5}"/>
                </a:ext>
              </a:extLst>
            </p:cNvPr>
            <p:cNvSpPr/>
            <p:nvPr/>
          </p:nvSpPr>
          <p:spPr>
            <a:xfrm>
              <a:off x="1588534" y="5554039"/>
              <a:ext cx="823795" cy="16906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4862E39-B3A1-4AFE-8B63-91A3142E8D88}"/>
                </a:ext>
              </a:extLst>
            </p:cNvPr>
            <p:cNvSpPr/>
            <p:nvPr/>
          </p:nvSpPr>
          <p:spPr>
            <a:xfrm>
              <a:off x="5263795" y="2437455"/>
              <a:ext cx="524734" cy="2297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C6599F-7D81-4C06-A34E-E029A7BBCB6E}"/>
              </a:ext>
            </a:extLst>
          </p:cNvPr>
          <p:cNvSpPr/>
          <p:nvPr/>
        </p:nvSpPr>
        <p:spPr>
          <a:xfrm>
            <a:off x="3183905" y="1893315"/>
            <a:ext cx="883270" cy="158317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680A98-4CE0-40B6-8C69-C2472E5A5205}"/>
              </a:ext>
            </a:extLst>
          </p:cNvPr>
          <p:cNvSpPr/>
          <p:nvPr/>
        </p:nvSpPr>
        <p:spPr>
          <a:xfrm>
            <a:off x="7756102" y="1893315"/>
            <a:ext cx="883270" cy="158317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 descr="검정 체크 표시 PNG 이미지 | PNGEgg">
            <a:extLst>
              <a:ext uri="{FF2B5EF4-FFF2-40B4-BE49-F238E27FC236}">
                <a16:creationId xmlns:a16="http://schemas.microsoft.com/office/drawing/2014/main" id="{2FB71FF2-36CA-4D67-96FA-1C2B88CC1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692" y="1463039"/>
            <a:ext cx="349565" cy="3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764582" y="387060"/>
            <a:ext cx="453277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카테고리 대상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Fixed Effects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6CC6C-7958-4E63-8C86-32329D9A88E7}"/>
              </a:ext>
            </a:extLst>
          </p:cNvPr>
          <p:cNvSpPr txBox="1"/>
          <p:nvPr/>
        </p:nvSpPr>
        <p:spPr>
          <a:xfrm>
            <a:off x="894332" y="4027078"/>
            <a:ext cx="449782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종속변수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부문 일일 매출액 평균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(mean)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독립변수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전일 누적 확진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(cumsum_reg1),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 유동인구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popltn_cascnt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6AA623-0DA3-4BCA-AB92-2293CD1B974B}"/>
              </a:ext>
            </a:extLst>
          </p:cNvPr>
          <p:cNvSpPr/>
          <p:nvPr/>
        </p:nvSpPr>
        <p:spPr>
          <a:xfrm>
            <a:off x="675711" y="1390160"/>
            <a:ext cx="119061" cy="135370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61F1A9-0DCB-4AC3-AA7D-C4CF9C0C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98" y="1390160"/>
            <a:ext cx="5794418" cy="135370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E0E6DF-5DA1-4EEC-ABCE-EF03D9548834}"/>
              </a:ext>
            </a:extLst>
          </p:cNvPr>
          <p:cNvGrpSpPr/>
          <p:nvPr/>
        </p:nvGrpSpPr>
        <p:grpSpPr>
          <a:xfrm>
            <a:off x="5580273" y="1347545"/>
            <a:ext cx="5870557" cy="5123395"/>
            <a:chOff x="5475939" y="1347545"/>
            <a:chExt cx="5870557" cy="512339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426D4EB-DF1D-4518-8A25-ACE3D6E6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5939" y="1347545"/>
              <a:ext cx="5870557" cy="512339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537C3C6-C4E3-4223-AFDA-7A55DF180D22}"/>
                </a:ext>
              </a:extLst>
            </p:cNvPr>
            <p:cNvSpPr/>
            <p:nvPr/>
          </p:nvSpPr>
          <p:spPr>
            <a:xfrm>
              <a:off x="10601016" y="1703186"/>
              <a:ext cx="614960" cy="20104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67697DE-4985-4D33-B0F2-E990D11E4576}"/>
                </a:ext>
              </a:extLst>
            </p:cNvPr>
            <p:cNvSpPr/>
            <p:nvPr/>
          </p:nvSpPr>
          <p:spPr>
            <a:xfrm>
              <a:off x="8952583" y="5092259"/>
              <a:ext cx="725170" cy="58092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5EA43E4-FDE1-4104-8DF6-EE6B7C53A668}"/>
                </a:ext>
              </a:extLst>
            </p:cNvPr>
            <p:cNvSpPr/>
            <p:nvPr/>
          </p:nvSpPr>
          <p:spPr>
            <a:xfrm>
              <a:off x="6459029" y="5286375"/>
              <a:ext cx="818512" cy="35615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9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497472" y="387060"/>
            <a:ext cx="434183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카테고리 대상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Pooled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OLS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E7971-727E-416A-92BE-C2606FA15746}"/>
              </a:ext>
            </a:extLst>
          </p:cNvPr>
          <p:cNvSpPr txBox="1"/>
          <p:nvPr/>
        </p:nvSpPr>
        <p:spPr>
          <a:xfrm>
            <a:off x="1210220" y="1405961"/>
            <a:ext cx="4497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종속변수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부문 일일 매출액 합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(mean)</a:t>
            </a: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독립변수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전일 누적 확진 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(cumsum_reg1), </a:t>
            </a:r>
          </a:p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 유동인구 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popltn_cascnt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938AE1-7AD7-444A-88F3-6CA0953A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40" y="2274877"/>
            <a:ext cx="5247510" cy="40086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749863-B6AC-4948-B28D-AA090341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580" y="2274876"/>
            <a:ext cx="5257404" cy="40086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1B8C8C-915C-4F85-A2D0-16E52023A8A6}"/>
              </a:ext>
            </a:extLst>
          </p:cNvPr>
          <p:cNvSpPr txBox="1"/>
          <p:nvPr/>
        </p:nvSpPr>
        <p:spPr>
          <a:xfrm>
            <a:off x="6204469" y="1405961"/>
            <a:ext cx="4497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종속변수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부문 일일 매출액 합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(mean)</a:t>
            </a: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독립변수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전일 누적 확진 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(count_reg1), </a:t>
            </a:r>
          </a:p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 유동인구 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popltn_cascnt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729E4C0-4CA1-4ADA-B63B-B79C4B2BAB16}"/>
              </a:ext>
            </a:extLst>
          </p:cNvPr>
          <p:cNvGrpSpPr/>
          <p:nvPr/>
        </p:nvGrpSpPr>
        <p:grpSpPr>
          <a:xfrm>
            <a:off x="1610556" y="2591817"/>
            <a:ext cx="4335609" cy="3542283"/>
            <a:chOff x="7061349" y="1964219"/>
            <a:chExt cx="4530879" cy="377008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601170F-FA28-4A5C-93D3-514DDD630662}"/>
                </a:ext>
              </a:extLst>
            </p:cNvPr>
            <p:cNvSpPr/>
            <p:nvPr/>
          </p:nvSpPr>
          <p:spPr>
            <a:xfrm>
              <a:off x="10977268" y="1964219"/>
              <a:ext cx="614960" cy="20104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753E7CA-36C9-4649-8E8E-E9FC1386085D}"/>
                </a:ext>
              </a:extLst>
            </p:cNvPr>
            <p:cNvSpPr/>
            <p:nvPr/>
          </p:nvSpPr>
          <p:spPr>
            <a:xfrm>
              <a:off x="9466585" y="5248388"/>
              <a:ext cx="642370" cy="4859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F7A0FA-AE53-40C4-92B7-1D0CCF5D9184}"/>
                </a:ext>
              </a:extLst>
            </p:cNvPr>
            <p:cNvSpPr/>
            <p:nvPr/>
          </p:nvSpPr>
          <p:spPr>
            <a:xfrm>
              <a:off x="7061349" y="5233514"/>
              <a:ext cx="818512" cy="50078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61E551-DF3B-423F-9106-247E67C5C1FE}"/>
              </a:ext>
            </a:extLst>
          </p:cNvPr>
          <p:cNvGrpSpPr/>
          <p:nvPr/>
        </p:nvGrpSpPr>
        <p:grpSpPr>
          <a:xfrm>
            <a:off x="6944556" y="2591817"/>
            <a:ext cx="4335609" cy="3542283"/>
            <a:chOff x="7061349" y="1964219"/>
            <a:chExt cx="4530879" cy="377008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EDC64C4-8443-4C3D-9566-34CF2351A14B}"/>
                </a:ext>
              </a:extLst>
            </p:cNvPr>
            <p:cNvSpPr/>
            <p:nvPr/>
          </p:nvSpPr>
          <p:spPr>
            <a:xfrm>
              <a:off x="10977268" y="1964219"/>
              <a:ext cx="614960" cy="20104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8E68AB-3FBD-4C85-92CA-54B7EEECA53A}"/>
                </a:ext>
              </a:extLst>
            </p:cNvPr>
            <p:cNvSpPr/>
            <p:nvPr/>
          </p:nvSpPr>
          <p:spPr>
            <a:xfrm>
              <a:off x="9466585" y="5248388"/>
              <a:ext cx="642370" cy="4859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4CC87A-FC40-4621-9700-F5A8A28B271A}"/>
                </a:ext>
              </a:extLst>
            </p:cNvPr>
            <p:cNvSpPr/>
            <p:nvPr/>
          </p:nvSpPr>
          <p:spPr>
            <a:xfrm>
              <a:off x="7061349" y="5233514"/>
              <a:ext cx="818512" cy="50078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검정 체크 표시 PNG 이미지 | PNGEgg">
            <a:extLst>
              <a:ext uri="{FF2B5EF4-FFF2-40B4-BE49-F238E27FC236}">
                <a16:creationId xmlns:a16="http://schemas.microsoft.com/office/drawing/2014/main" id="{87C67A36-606C-4B31-8AD7-A648BD28F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97" y="1493064"/>
            <a:ext cx="301301" cy="3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05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694663-559B-4635-AB8C-7E29D725B9DE}"/>
              </a:ext>
            </a:extLst>
          </p:cNvPr>
          <p:cNvGrpSpPr/>
          <p:nvPr/>
        </p:nvGrpSpPr>
        <p:grpSpPr>
          <a:xfrm>
            <a:off x="2331700" y="181970"/>
            <a:ext cx="6569955" cy="908307"/>
            <a:chOff x="2811022" y="294480"/>
            <a:chExt cx="6569955" cy="90830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811022" y="294480"/>
              <a:ext cx="6569955" cy="908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727282" y="487101"/>
              <a:ext cx="496696" cy="4966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16451" y="396802"/>
              <a:ext cx="5049780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1)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행정명령에 기반한 안정기 선정</a:t>
              </a:r>
              <a:endParaRPr lang="en-US" altLang="ko-KR" sz="2400" b="1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A752D3-F6B3-4886-BE32-9A4F112DFE1A}"/>
              </a:ext>
            </a:extLst>
          </p:cNvPr>
          <p:cNvSpPr txBox="1"/>
          <p:nvPr/>
        </p:nvSpPr>
        <p:spPr>
          <a:xfrm>
            <a:off x="7000886" y="1482739"/>
            <a:ext cx="473391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완화된 형태의 사회적 거리두기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일부터는 생활 속 거리두기로 진행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55A776-052F-483F-AA76-EF4AB5DFDC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5" y="1276918"/>
            <a:ext cx="6160049" cy="2211076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4B42533-9085-4CE9-959E-9B1F243259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5" y="3487994"/>
            <a:ext cx="6160049" cy="17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06">
        <p:fade/>
      </p:transition>
    </mc:Choice>
    <mc:Fallback xmlns="">
      <p:transition spd="med" advTm="23206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3FA687-5B49-4183-A817-98DBADCDD91E}"/>
              </a:ext>
            </a:extLst>
          </p:cNvPr>
          <p:cNvSpPr/>
          <p:nvPr/>
        </p:nvSpPr>
        <p:spPr>
          <a:xfrm>
            <a:off x="3497472" y="387060"/>
            <a:ext cx="453277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카테고리 대상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Fixed Effects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F9D1CF-9950-4836-B0CE-06DAE0DCD618}"/>
              </a:ext>
            </a:extLst>
          </p:cNvPr>
          <p:cNvSpPr/>
          <p:nvPr/>
        </p:nvSpPr>
        <p:spPr>
          <a:xfrm>
            <a:off x="698079" y="1533979"/>
            <a:ext cx="119061" cy="14766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77DA0-5065-4E09-9B19-61C3BBF18DF4}"/>
              </a:ext>
            </a:extLst>
          </p:cNvPr>
          <p:cNvSpPr txBox="1"/>
          <p:nvPr/>
        </p:nvSpPr>
        <p:spPr>
          <a:xfrm>
            <a:off x="894332" y="4048831"/>
            <a:ext cx="449782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종속변수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부문 일일 매출액 평균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(mean)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독립변수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전일 누적 확진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(cumsum_reg1),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 유동인구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popltn_cascnt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E07F84-D4D9-4151-9179-20FCA064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40" y="1533979"/>
            <a:ext cx="6168495" cy="14698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D53751E-8917-460E-8FF6-1E1BAC10F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808" y="1529853"/>
            <a:ext cx="5578300" cy="48902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25D615B-B23D-4869-926C-4ED20713EDA3}"/>
              </a:ext>
            </a:extLst>
          </p:cNvPr>
          <p:cNvGrpSpPr/>
          <p:nvPr/>
        </p:nvGrpSpPr>
        <p:grpSpPr>
          <a:xfrm>
            <a:off x="6852284" y="1856269"/>
            <a:ext cx="4530879" cy="3770083"/>
            <a:chOff x="7061349" y="1964219"/>
            <a:chExt cx="4530879" cy="377008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B6AC0FD-045D-4DFB-80E3-20E8A871342B}"/>
                </a:ext>
              </a:extLst>
            </p:cNvPr>
            <p:cNvSpPr/>
            <p:nvPr/>
          </p:nvSpPr>
          <p:spPr>
            <a:xfrm>
              <a:off x="10977268" y="1964219"/>
              <a:ext cx="614960" cy="20104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E6AF0A-3980-45ED-8484-D001F1876EA3}"/>
                </a:ext>
              </a:extLst>
            </p:cNvPr>
            <p:cNvSpPr/>
            <p:nvPr/>
          </p:nvSpPr>
          <p:spPr>
            <a:xfrm>
              <a:off x="9466585" y="5248388"/>
              <a:ext cx="642370" cy="4859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1A0AAF-2584-4F6E-A629-EBA7A66E522C}"/>
                </a:ext>
              </a:extLst>
            </p:cNvPr>
            <p:cNvSpPr/>
            <p:nvPr/>
          </p:nvSpPr>
          <p:spPr>
            <a:xfrm>
              <a:off x="7061349" y="5233514"/>
              <a:ext cx="818512" cy="50078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3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3FA687-5B49-4183-A817-98DBADCDD91E}"/>
              </a:ext>
            </a:extLst>
          </p:cNvPr>
          <p:cNvSpPr/>
          <p:nvPr/>
        </p:nvSpPr>
        <p:spPr>
          <a:xfrm>
            <a:off x="3497472" y="387060"/>
            <a:ext cx="493539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카테고리 대상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Random Effects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E9B7B4-9648-441F-8F22-0B55E39FC3B2}"/>
              </a:ext>
            </a:extLst>
          </p:cNvPr>
          <p:cNvSpPr/>
          <p:nvPr/>
        </p:nvSpPr>
        <p:spPr>
          <a:xfrm>
            <a:off x="537859" y="1604464"/>
            <a:ext cx="131273" cy="1261514"/>
          </a:xfrm>
          <a:prstGeom prst="rect">
            <a:avLst/>
          </a:prstGeom>
          <a:solidFill>
            <a:srgbClr val="87B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311A0F-9E56-47E9-9505-C587651E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3" y="1604464"/>
            <a:ext cx="6131717" cy="126151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5A9DEE-F8BF-4CB1-88D6-71729521910C}"/>
              </a:ext>
            </a:extLst>
          </p:cNvPr>
          <p:cNvGrpSpPr/>
          <p:nvPr/>
        </p:nvGrpSpPr>
        <p:grpSpPr>
          <a:xfrm>
            <a:off x="5455566" y="1604464"/>
            <a:ext cx="6198575" cy="4535543"/>
            <a:chOff x="5186180" y="1594938"/>
            <a:chExt cx="6198575" cy="453554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E1EE0C2-382D-42C1-92D3-0237B58BF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6180" y="1594938"/>
              <a:ext cx="6198575" cy="453554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BB0D534-4FC0-4473-A7D3-CBFB1694E92B}"/>
                </a:ext>
              </a:extLst>
            </p:cNvPr>
            <p:cNvSpPr/>
            <p:nvPr/>
          </p:nvSpPr>
          <p:spPr>
            <a:xfrm>
              <a:off x="10707882" y="1954693"/>
              <a:ext cx="614960" cy="20104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77B5E0-F5D1-4CF5-A4C9-E0812D03F48B}"/>
                </a:ext>
              </a:extLst>
            </p:cNvPr>
            <p:cNvSpPr/>
            <p:nvPr/>
          </p:nvSpPr>
          <p:spPr>
            <a:xfrm>
              <a:off x="8958830" y="5553075"/>
              <a:ext cx="642370" cy="4859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C7074D-9B16-4F99-AEC7-A2ECEE72CA65}"/>
                </a:ext>
              </a:extLst>
            </p:cNvPr>
            <p:cNvSpPr/>
            <p:nvPr/>
          </p:nvSpPr>
          <p:spPr>
            <a:xfrm>
              <a:off x="6249038" y="5553076"/>
              <a:ext cx="818512" cy="455262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A2ABBFC-B964-4DBB-8984-4CF9419A94BD}"/>
              </a:ext>
            </a:extLst>
          </p:cNvPr>
          <p:cNvSpPr txBox="1"/>
          <p:nvPr/>
        </p:nvSpPr>
        <p:spPr>
          <a:xfrm>
            <a:off x="894332" y="4048831"/>
            <a:ext cx="449782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종속변수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부문 일일 매출액 평균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(mean)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독립변수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전일 누적 확진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(cumsum_reg1),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 유동인구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popltn_cascnt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7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694663-559B-4635-AB8C-7E29D725B9DE}"/>
              </a:ext>
            </a:extLst>
          </p:cNvPr>
          <p:cNvGrpSpPr/>
          <p:nvPr/>
        </p:nvGrpSpPr>
        <p:grpSpPr>
          <a:xfrm>
            <a:off x="2331700" y="181970"/>
            <a:ext cx="6569955" cy="908307"/>
            <a:chOff x="2811022" y="294480"/>
            <a:chExt cx="6569955" cy="90830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811022" y="294480"/>
              <a:ext cx="6569955" cy="9083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727282" y="487101"/>
              <a:ext cx="496696" cy="4966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16451" y="396802"/>
              <a:ext cx="3175869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1)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데이터와 적합성 판단</a:t>
              </a:r>
              <a:endParaRPr lang="en-US" altLang="ko-KR" sz="2400" b="1" dirty="0">
                <a:solidFill>
                  <a:srgbClr val="FF99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0C5C859-2517-438C-A220-B365B283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78" y="1482739"/>
            <a:ext cx="4215108" cy="143744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B5CA656-4F36-4E08-841A-E96EFE9C7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64" y="1480833"/>
            <a:ext cx="6065301" cy="143744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D22B1C-1AFD-4D7A-B2BE-38284495B2C4}"/>
              </a:ext>
            </a:extLst>
          </p:cNvPr>
          <p:cNvGrpSpPr/>
          <p:nvPr/>
        </p:nvGrpSpPr>
        <p:grpSpPr>
          <a:xfrm>
            <a:off x="701321" y="3105936"/>
            <a:ext cx="10789357" cy="2544550"/>
            <a:chOff x="706879" y="3037384"/>
            <a:chExt cx="10789357" cy="25445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483F60-F636-4F2F-B7BB-BD1485867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879" y="3037384"/>
              <a:ext cx="5270092" cy="25445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49BCBAA-9BF3-4860-84E9-D38B8B90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3532" y="3037384"/>
              <a:ext cx="5572704" cy="2544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4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06">
        <p:fade/>
      </p:transition>
    </mc:Choice>
    <mc:Fallback xmlns="">
      <p:transition spd="med" advTm="2320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8981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9C61D816-D1F5-41BA-9569-6473B7CAC4B2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5ACF98-48CF-4CC0-A6B1-2E2FC39ACE18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BF67D-71FC-4DE1-9F61-F7EE14CA117A}"/>
              </a:ext>
            </a:extLst>
          </p:cNvPr>
          <p:cNvSpPr/>
          <p:nvPr/>
        </p:nvSpPr>
        <p:spPr>
          <a:xfrm>
            <a:off x="3116451" y="407330"/>
            <a:ext cx="4977645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안정기 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비교분석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분할</a:t>
            </a:r>
            <a:endParaRPr lang="en-US" altLang="ko-KR" sz="20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00ED9B-0988-4EA6-91CA-957A24FB56A6}"/>
              </a:ext>
            </a:extLst>
          </p:cNvPr>
          <p:cNvSpPr txBox="1"/>
          <p:nvPr/>
        </p:nvSpPr>
        <p:spPr>
          <a:xfrm>
            <a:off x="630071" y="5458084"/>
            <a:ext cx="51793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안정기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설정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FE5368-C3F0-451D-8BCB-ECEFA2D8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1" y="1488653"/>
            <a:ext cx="5375787" cy="38775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186534-9251-4EB9-BDC4-F528BB6A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751" y="1487289"/>
            <a:ext cx="5613762" cy="1248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E57528-2FF1-489F-B45C-0C20E377106E}"/>
              </a:ext>
            </a:extLst>
          </p:cNvPr>
          <p:cNvSpPr txBox="1"/>
          <p:nvPr/>
        </p:nvSpPr>
        <p:spPr>
          <a:xfrm>
            <a:off x="6060751" y="2827707"/>
            <a:ext cx="51793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구별 평균값으로 정리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10">
        <p:fade/>
      </p:transition>
    </mc:Choice>
    <mc:Fallback xmlns="">
      <p:transition spd="med" advTm="1501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9C61D816-D1F5-41BA-9569-6473B7CAC4B2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5ACF98-48CF-4CC0-A6B1-2E2FC39ACE18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BF67D-71FC-4DE1-9F61-F7EE14CA117A}"/>
              </a:ext>
            </a:extLst>
          </p:cNvPr>
          <p:cNvSpPr/>
          <p:nvPr/>
        </p:nvSpPr>
        <p:spPr>
          <a:xfrm>
            <a:off x="3116451" y="407330"/>
            <a:ext cx="45897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시각화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E5AC02-BC74-4839-BBAB-1505B74D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54" y="1287446"/>
            <a:ext cx="3049684" cy="4571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EC9B8C-F1D3-468E-9BB3-FA9F9BE4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2" y="1315637"/>
            <a:ext cx="7583110" cy="45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10">
        <p:fade/>
      </p:transition>
    </mc:Choice>
    <mc:Fallback xmlns="">
      <p:transition spd="med" advTm="1501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9C61D816-D1F5-41BA-9569-6473B7CAC4B2}"/>
              </a:ext>
            </a:extLst>
          </p:cNvPr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5ACF98-48CF-4CC0-A6B1-2E2FC39ACE18}"/>
              </a:ext>
            </a:extLst>
          </p:cNvPr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BF67D-71FC-4DE1-9F61-F7EE14CA117A}"/>
              </a:ext>
            </a:extLst>
          </p:cNvPr>
          <p:cNvSpPr/>
          <p:nvPr/>
        </p:nvSpPr>
        <p:spPr>
          <a:xfrm>
            <a:off x="3116451" y="407330"/>
            <a:ext cx="627768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이태원 집단감염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시각화</a:t>
            </a:r>
            <a:endParaRPr lang="en-US" altLang="ko-KR" sz="20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55F1D-9680-4796-9F47-528176A6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022" y="1352649"/>
            <a:ext cx="6806276" cy="40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10">
        <p:fade/>
      </p:transition>
    </mc:Choice>
    <mc:Fallback xmlns="">
      <p:transition spd="med" advTm="1501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57202" y="574432"/>
            <a:ext cx="11289322" cy="5990492"/>
          </a:xfrm>
          <a:prstGeom prst="roundRect">
            <a:avLst>
              <a:gd name="adj" fmla="val 2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022" y="294480"/>
            <a:ext cx="6569955" cy="9083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27282" y="487101"/>
            <a:ext cx="496696" cy="4966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16451" y="407330"/>
            <a:ext cx="5145961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확산기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지역구 기준</a:t>
            </a:r>
            <a:endParaRPr lang="en-US" altLang="ko-KR" sz="2400" b="1" dirty="0">
              <a:solidFill>
                <a:srgbClr val="FF999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222707-4CE8-4BD2-8563-261DD1D5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601" y="1369889"/>
            <a:ext cx="2859490" cy="43195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EC4C77-C5D9-4109-9C69-29D1EEFA1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79" y="1369889"/>
            <a:ext cx="3049684" cy="457116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84EC9C-6EED-485A-9112-0C8856F12D8D}"/>
              </a:ext>
            </a:extLst>
          </p:cNvPr>
          <p:cNvSpPr/>
          <p:nvPr/>
        </p:nvSpPr>
        <p:spPr>
          <a:xfrm>
            <a:off x="3876675" y="3177661"/>
            <a:ext cx="1181100" cy="494227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549">
        <p:fade/>
      </p:transition>
    </mc:Choice>
    <mc:Fallback xmlns="">
      <p:transition spd="med" advTm="2954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1273</Words>
  <Application>Microsoft Office PowerPoint</Application>
  <PresentationFormat>와이드스크린</PresentationFormat>
  <Paragraphs>300</Paragraphs>
  <Slides>41</Slides>
  <Notes>40</Notes>
  <HiddenSlides>0</HiddenSlides>
  <MMClips>14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나눔바른고딕</vt:lpstr>
      <vt:lpstr>맑은 고딕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이 태연</cp:lastModifiedBy>
  <cp:revision>144</cp:revision>
  <dcterms:created xsi:type="dcterms:W3CDTF">2018-05-09T06:13:43Z</dcterms:created>
  <dcterms:modified xsi:type="dcterms:W3CDTF">2020-12-19T10:30:54Z</dcterms:modified>
</cp:coreProperties>
</file>